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3" r:id="rId8"/>
    <p:sldId id="264" r:id="rId9"/>
    <p:sldId id="265" r:id="rId10"/>
    <p:sldId id="262"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7" d="100"/>
          <a:sy n="97" d="100"/>
        </p:scale>
        <p:origin x="9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71576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4078869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47169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2460907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01707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233449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910149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309259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3400810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3F1378-343C-4C37-9306-AF6D78E98DD8}" type="datetimeFigureOut">
              <a:rPr lang="en-IN" smtClean="0"/>
              <a:t>31-03-2023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269892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3F1378-343C-4C37-9306-AF6D78E98DD8}"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182320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3F1378-343C-4C37-9306-AF6D78E98DD8}" type="datetimeFigureOut">
              <a:rPr lang="en-IN" smtClean="0"/>
              <a:t>31-03-2023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3715909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F3F1378-343C-4C37-9306-AF6D78E98DD8}" type="datetimeFigureOut">
              <a:rPr lang="en-IN" smtClean="0"/>
              <a:t>31-03-2023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3278215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3F1378-343C-4C37-9306-AF6D78E98DD8}" type="datetimeFigureOut">
              <a:rPr lang="en-IN" smtClean="0"/>
              <a:t>31-03-2023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805015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3F1378-343C-4C37-9306-AF6D78E98DD8}"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526136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F3F1378-343C-4C37-9306-AF6D78E98DD8}" type="datetimeFigureOut">
              <a:rPr lang="en-IN" smtClean="0"/>
              <a:t>31-03-2023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B96ADD-3919-4BB4-9EE4-AD13A68E6365}" type="slidenum">
              <a:rPr lang="en-IN" smtClean="0"/>
              <a:t>‹#›</a:t>
            </a:fld>
            <a:endParaRPr lang="en-IN"/>
          </a:p>
        </p:txBody>
      </p:sp>
    </p:spTree>
    <p:extLst>
      <p:ext uri="{BB962C8B-B14F-4D97-AF65-F5344CB8AC3E}">
        <p14:creationId xmlns:p14="http://schemas.microsoft.com/office/powerpoint/2010/main" val="845552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F3F1378-343C-4C37-9306-AF6D78E98DD8}" type="datetimeFigureOut">
              <a:rPr lang="en-IN" smtClean="0"/>
              <a:t>31-03-2023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2B96ADD-3919-4BB4-9EE4-AD13A68E6365}" type="slidenum">
              <a:rPr lang="en-IN" smtClean="0"/>
              <a:t>‹#›</a:t>
            </a:fld>
            <a:endParaRPr lang="en-IN"/>
          </a:p>
        </p:txBody>
      </p:sp>
    </p:spTree>
    <p:extLst>
      <p:ext uri="{BB962C8B-B14F-4D97-AF65-F5344CB8AC3E}">
        <p14:creationId xmlns:p14="http://schemas.microsoft.com/office/powerpoint/2010/main" val="25046144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D365A-CDCE-D746-ED0D-426C8684E5A6}"/>
              </a:ext>
            </a:extLst>
          </p:cNvPr>
          <p:cNvSpPr>
            <a:spLocks noGrp="1"/>
          </p:cNvSpPr>
          <p:nvPr>
            <p:ph type="ctrTitle"/>
          </p:nvPr>
        </p:nvSpPr>
        <p:spPr/>
        <p:txBody>
          <a:bodyPr/>
          <a:lstStyle/>
          <a:p>
            <a:pPr algn="ctr"/>
            <a:r>
              <a:rPr lang="en-US" dirty="0"/>
              <a:t>EMOTION RECOGNITION</a:t>
            </a:r>
            <a:br>
              <a:rPr lang="en-US" dirty="0"/>
            </a:br>
            <a:r>
              <a:rPr lang="en-US" dirty="0"/>
              <a:t>SYSTEM</a:t>
            </a:r>
            <a:endParaRPr lang="en-IN" dirty="0"/>
          </a:p>
        </p:txBody>
      </p:sp>
      <p:sp>
        <p:nvSpPr>
          <p:cNvPr id="3" name="Subtitle 2">
            <a:extLst>
              <a:ext uri="{FF2B5EF4-FFF2-40B4-BE49-F238E27FC236}">
                <a16:creationId xmlns:a16="http://schemas.microsoft.com/office/drawing/2014/main" id="{E0156EA0-3BC0-6DA8-EE84-EE9FD5BECC89}"/>
              </a:ext>
            </a:extLst>
          </p:cNvPr>
          <p:cNvSpPr>
            <a:spLocks noGrp="1"/>
          </p:cNvSpPr>
          <p:nvPr>
            <p:ph type="subTitle" idx="1"/>
          </p:nvPr>
        </p:nvSpPr>
        <p:spPr>
          <a:xfrm>
            <a:off x="953815" y="4422228"/>
            <a:ext cx="7520152" cy="725504"/>
          </a:xfrm>
        </p:spPr>
        <p:txBody>
          <a:bodyPr/>
          <a:lstStyle/>
          <a:p>
            <a:r>
              <a:rPr lang="en-IN" dirty="0">
                <a:solidFill>
                  <a:schemeClr val="accent1">
                    <a:lumMod val="75000"/>
                  </a:schemeClr>
                </a:solidFill>
              </a:rPr>
              <a:t>AND ITS IMPLEMENTATION IN CAR SAFETY FEATURES.</a:t>
            </a:r>
          </a:p>
        </p:txBody>
      </p:sp>
    </p:spTree>
    <p:extLst>
      <p:ext uri="{BB962C8B-B14F-4D97-AF65-F5344CB8AC3E}">
        <p14:creationId xmlns:p14="http://schemas.microsoft.com/office/powerpoint/2010/main" val="1379547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BDBD5-091B-2866-9C97-C5E30CF6C837}"/>
              </a:ext>
            </a:extLst>
          </p:cNvPr>
          <p:cNvSpPr>
            <a:spLocks noGrp="1"/>
          </p:cNvSpPr>
          <p:nvPr>
            <p:ph type="title"/>
          </p:nvPr>
        </p:nvSpPr>
        <p:spPr/>
        <p:txBody>
          <a:bodyPr/>
          <a:lstStyle/>
          <a:p>
            <a:pPr algn="ctr"/>
            <a:r>
              <a:rPr lang="en-US" dirty="0"/>
              <a:t>Architecture</a:t>
            </a:r>
            <a:endParaRPr lang="en-IN" dirty="0"/>
          </a:p>
        </p:txBody>
      </p:sp>
      <p:pic>
        <p:nvPicPr>
          <p:cNvPr id="4" name="Content Placeholder 3">
            <a:extLst>
              <a:ext uri="{FF2B5EF4-FFF2-40B4-BE49-F238E27FC236}">
                <a16:creationId xmlns:a16="http://schemas.microsoft.com/office/drawing/2014/main" id="{0FEA70FC-4877-A222-18FB-5F427300A49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7334" y="1930400"/>
            <a:ext cx="3096640" cy="3595428"/>
          </a:xfrm>
          <a:prstGeom prst="rect">
            <a:avLst/>
          </a:prstGeom>
        </p:spPr>
      </p:pic>
      <p:pic>
        <p:nvPicPr>
          <p:cNvPr id="5" name="Picture 4">
            <a:extLst>
              <a:ext uri="{FF2B5EF4-FFF2-40B4-BE49-F238E27FC236}">
                <a16:creationId xmlns:a16="http://schemas.microsoft.com/office/drawing/2014/main" id="{71F8370F-450F-F855-6CAE-86CC7E6619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7761" y="1930400"/>
            <a:ext cx="3089910" cy="3580130"/>
          </a:xfrm>
          <a:prstGeom prst="rect">
            <a:avLst/>
          </a:prstGeom>
        </p:spPr>
      </p:pic>
      <p:sp>
        <p:nvSpPr>
          <p:cNvPr id="6" name="TextBox 5">
            <a:extLst>
              <a:ext uri="{FF2B5EF4-FFF2-40B4-BE49-F238E27FC236}">
                <a16:creationId xmlns:a16="http://schemas.microsoft.com/office/drawing/2014/main" id="{057AE178-061D-6617-10D0-E43D3014BA3B}"/>
              </a:ext>
            </a:extLst>
          </p:cNvPr>
          <p:cNvSpPr txBox="1"/>
          <p:nvPr/>
        </p:nvSpPr>
        <p:spPr>
          <a:xfrm flipH="1">
            <a:off x="859221" y="5847166"/>
            <a:ext cx="2987565" cy="646331"/>
          </a:xfrm>
          <a:prstGeom prst="rect">
            <a:avLst/>
          </a:prstGeom>
          <a:noFill/>
        </p:spPr>
        <p:txBody>
          <a:bodyPr wrap="square" rtlCol="0">
            <a:spAutoFit/>
          </a:bodyPr>
          <a:lstStyle/>
          <a:p>
            <a:r>
              <a:rPr lang="en-US" dirty="0"/>
              <a:t>Module 1 (DRIVER’S FACIAL RECOGNITION) </a:t>
            </a:r>
            <a:endParaRPr lang="en-IN" dirty="0"/>
          </a:p>
        </p:txBody>
      </p:sp>
      <p:sp>
        <p:nvSpPr>
          <p:cNvPr id="7" name="TextBox 6">
            <a:extLst>
              <a:ext uri="{FF2B5EF4-FFF2-40B4-BE49-F238E27FC236}">
                <a16:creationId xmlns:a16="http://schemas.microsoft.com/office/drawing/2014/main" id="{EFF9D79E-2768-DE96-4E57-1721C26FFD4B}"/>
              </a:ext>
            </a:extLst>
          </p:cNvPr>
          <p:cNvSpPr txBox="1"/>
          <p:nvPr/>
        </p:nvSpPr>
        <p:spPr>
          <a:xfrm>
            <a:off x="6926892" y="5847166"/>
            <a:ext cx="4694219" cy="646331"/>
          </a:xfrm>
          <a:prstGeom prst="rect">
            <a:avLst/>
          </a:prstGeom>
          <a:noFill/>
        </p:spPr>
        <p:txBody>
          <a:bodyPr wrap="square" rtlCol="0">
            <a:spAutoFit/>
          </a:bodyPr>
          <a:lstStyle/>
          <a:p>
            <a:r>
              <a:rPr lang="en-US" dirty="0"/>
              <a:t>Module 2(PASSENGER’S SIDE HAND GESTURE)</a:t>
            </a:r>
            <a:endParaRPr lang="en-IN" dirty="0"/>
          </a:p>
        </p:txBody>
      </p:sp>
    </p:spTree>
    <p:extLst>
      <p:ext uri="{BB962C8B-B14F-4D97-AF65-F5344CB8AC3E}">
        <p14:creationId xmlns:p14="http://schemas.microsoft.com/office/powerpoint/2010/main" val="395737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3E1C-14EC-37E8-A27C-860F35870E73}"/>
              </a:ext>
            </a:extLst>
          </p:cNvPr>
          <p:cNvSpPr>
            <a:spLocks noGrp="1"/>
          </p:cNvSpPr>
          <p:nvPr>
            <p:ph type="title"/>
          </p:nvPr>
        </p:nvSpPr>
        <p:spPr/>
        <p:txBody>
          <a:bodyPr/>
          <a:lstStyle/>
          <a:p>
            <a:r>
              <a:rPr lang="en-IN" dirty="0"/>
              <a:t>MODULE 1 CODE SNIPPET</a:t>
            </a:r>
          </a:p>
        </p:txBody>
      </p:sp>
      <p:pic>
        <p:nvPicPr>
          <p:cNvPr id="5" name="Content Placeholder 4">
            <a:extLst>
              <a:ext uri="{FF2B5EF4-FFF2-40B4-BE49-F238E27FC236}">
                <a16:creationId xmlns:a16="http://schemas.microsoft.com/office/drawing/2014/main" id="{C901A2F9-40AF-97F2-4F16-EBF71EFBBC8E}"/>
              </a:ext>
            </a:extLst>
          </p:cNvPr>
          <p:cNvPicPr>
            <a:picLocks noGrp="1" noChangeAspect="1"/>
          </p:cNvPicPr>
          <p:nvPr>
            <p:ph idx="1"/>
          </p:nvPr>
        </p:nvPicPr>
        <p:blipFill>
          <a:blip r:embed="rId2"/>
          <a:stretch>
            <a:fillRect/>
          </a:stretch>
        </p:blipFill>
        <p:spPr>
          <a:xfrm>
            <a:off x="677334" y="1398708"/>
            <a:ext cx="4154797" cy="1138205"/>
          </a:xfrm>
        </p:spPr>
      </p:pic>
      <p:pic>
        <p:nvPicPr>
          <p:cNvPr id="7" name="Picture 6">
            <a:extLst>
              <a:ext uri="{FF2B5EF4-FFF2-40B4-BE49-F238E27FC236}">
                <a16:creationId xmlns:a16="http://schemas.microsoft.com/office/drawing/2014/main" id="{E16CA76D-630D-430A-4AAE-4A04BE199115}"/>
              </a:ext>
            </a:extLst>
          </p:cNvPr>
          <p:cNvPicPr>
            <a:picLocks noChangeAspect="1"/>
          </p:cNvPicPr>
          <p:nvPr/>
        </p:nvPicPr>
        <p:blipFill>
          <a:blip r:embed="rId3"/>
          <a:stretch>
            <a:fillRect/>
          </a:stretch>
        </p:blipFill>
        <p:spPr>
          <a:xfrm>
            <a:off x="677334" y="2719508"/>
            <a:ext cx="6640114" cy="3988720"/>
          </a:xfrm>
          <a:prstGeom prst="rect">
            <a:avLst/>
          </a:prstGeom>
        </p:spPr>
      </p:pic>
    </p:spTree>
    <p:extLst>
      <p:ext uri="{BB962C8B-B14F-4D97-AF65-F5344CB8AC3E}">
        <p14:creationId xmlns:p14="http://schemas.microsoft.com/office/powerpoint/2010/main" val="2755760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4B9B-831E-C8C2-41A4-CDD830E5BB60}"/>
              </a:ext>
            </a:extLst>
          </p:cNvPr>
          <p:cNvSpPr>
            <a:spLocks noGrp="1"/>
          </p:cNvSpPr>
          <p:nvPr>
            <p:ph type="title"/>
          </p:nvPr>
        </p:nvSpPr>
        <p:spPr/>
        <p:txBody>
          <a:bodyPr/>
          <a:lstStyle/>
          <a:p>
            <a:r>
              <a:rPr lang="en-IN" dirty="0"/>
              <a:t>MODULE 1 OUTPUT</a:t>
            </a:r>
          </a:p>
        </p:txBody>
      </p:sp>
      <p:pic>
        <p:nvPicPr>
          <p:cNvPr id="5" name="Content Placeholder 4">
            <a:extLst>
              <a:ext uri="{FF2B5EF4-FFF2-40B4-BE49-F238E27FC236}">
                <a16:creationId xmlns:a16="http://schemas.microsoft.com/office/drawing/2014/main" id="{45AA23E1-54BC-547C-95C1-C385A8DD92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401" y="1175243"/>
            <a:ext cx="3428904" cy="2734605"/>
          </a:xfrm>
        </p:spPr>
      </p:pic>
      <p:pic>
        <p:nvPicPr>
          <p:cNvPr id="7" name="Picture 6">
            <a:extLst>
              <a:ext uri="{FF2B5EF4-FFF2-40B4-BE49-F238E27FC236}">
                <a16:creationId xmlns:a16="http://schemas.microsoft.com/office/drawing/2014/main" id="{21228AF9-3B96-7A35-92C0-B53FDB606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8372" y="1175243"/>
            <a:ext cx="3461525" cy="2734605"/>
          </a:xfrm>
          <a:prstGeom prst="rect">
            <a:avLst/>
          </a:prstGeom>
        </p:spPr>
      </p:pic>
      <p:pic>
        <p:nvPicPr>
          <p:cNvPr id="9" name="Picture 8">
            <a:extLst>
              <a:ext uri="{FF2B5EF4-FFF2-40B4-BE49-F238E27FC236}">
                <a16:creationId xmlns:a16="http://schemas.microsoft.com/office/drawing/2014/main" id="{13AE1F65-639C-05EC-91D4-3F050C8A8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3476" y="1175243"/>
            <a:ext cx="3454917" cy="2734604"/>
          </a:xfrm>
          <a:prstGeom prst="rect">
            <a:avLst/>
          </a:prstGeom>
        </p:spPr>
      </p:pic>
      <p:pic>
        <p:nvPicPr>
          <p:cNvPr id="11" name="Picture 10">
            <a:extLst>
              <a:ext uri="{FF2B5EF4-FFF2-40B4-BE49-F238E27FC236}">
                <a16:creationId xmlns:a16="http://schemas.microsoft.com/office/drawing/2014/main" id="{DA69D977-72F3-1D6B-BFE7-4A8EA7E264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401" y="4004442"/>
            <a:ext cx="3428904" cy="2721693"/>
          </a:xfrm>
          <a:prstGeom prst="rect">
            <a:avLst/>
          </a:prstGeom>
        </p:spPr>
      </p:pic>
      <p:pic>
        <p:nvPicPr>
          <p:cNvPr id="13" name="Picture 12">
            <a:extLst>
              <a:ext uri="{FF2B5EF4-FFF2-40B4-BE49-F238E27FC236}">
                <a16:creationId xmlns:a16="http://schemas.microsoft.com/office/drawing/2014/main" id="{E5AF44C8-98A2-826E-24AA-8F60AFD380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4459" y="4028089"/>
            <a:ext cx="3435438" cy="2721693"/>
          </a:xfrm>
          <a:prstGeom prst="rect">
            <a:avLst/>
          </a:prstGeom>
        </p:spPr>
      </p:pic>
    </p:spTree>
    <p:extLst>
      <p:ext uri="{BB962C8B-B14F-4D97-AF65-F5344CB8AC3E}">
        <p14:creationId xmlns:p14="http://schemas.microsoft.com/office/powerpoint/2010/main" val="3418346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27EE-6D0B-C09A-D2EA-C84837B6E186}"/>
              </a:ext>
            </a:extLst>
          </p:cNvPr>
          <p:cNvSpPr>
            <a:spLocks noGrp="1"/>
          </p:cNvSpPr>
          <p:nvPr>
            <p:ph type="title"/>
          </p:nvPr>
        </p:nvSpPr>
        <p:spPr/>
        <p:txBody>
          <a:bodyPr/>
          <a:lstStyle/>
          <a:p>
            <a:r>
              <a:rPr lang="en-IN" dirty="0"/>
              <a:t>MODULE 2 CODE SNIPPET</a:t>
            </a:r>
          </a:p>
        </p:txBody>
      </p:sp>
      <p:pic>
        <p:nvPicPr>
          <p:cNvPr id="5" name="Content Placeholder 4">
            <a:extLst>
              <a:ext uri="{FF2B5EF4-FFF2-40B4-BE49-F238E27FC236}">
                <a16:creationId xmlns:a16="http://schemas.microsoft.com/office/drawing/2014/main" id="{88A2043A-0143-7003-3811-86B3BF60C702}"/>
              </a:ext>
            </a:extLst>
          </p:cNvPr>
          <p:cNvPicPr>
            <a:picLocks noGrp="1" noChangeAspect="1"/>
          </p:cNvPicPr>
          <p:nvPr>
            <p:ph idx="1"/>
          </p:nvPr>
        </p:nvPicPr>
        <p:blipFill>
          <a:blip r:embed="rId2"/>
          <a:stretch>
            <a:fillRect/>
          </a:stretch>
        </p:blipFill>
        <p:spPr>
          <a:xfrm>
            <a:off x="677334" y="1270000"/>
            <a:ext cx="5314392" cy="4352933"/>
          </a:xfrm>
        </p:spPr>
      </p:pic>
      <p:pic>
        <p:nvPicPr>
          <p:cNvPr id="7" name="Picture 6">
            <a:extLst>
              <a:ext uri="{FF2B5EF4-FFF2-40B4-BE49-F238E27FC236}">
                <a16:creationId xmlns:a16="http://schemas.microsoft.com/office/drawing/2014/main" id="{DC5DF1A6-0409-694B-32FD-C98851E85E1E}"/>
              </a:ext>
            </a:extLst>
          </p:cNvPr>
          <p:cNvPicPr>
            <a:picLocks noChangeAspect="1"/>
          </p:cNvPicPr>
          <p:nvPr/>
        </p:nvPicPr>
        <p:blipFill>
          <a:blip r:embed="rId3"/>
          <a:stretch>
            <a:fillRect/>
          </a:stretch>
        </p:blipFill>
        <p:spPr>
          <a:xfrm>
            <a:off x="6360695" y="1270000"/>
            <a:ext cx="5638800" cy="4352933"/>
          </a:xfrm>
          <a:prstGeom prst="rect">
            <a:avLst/>
          </a:prstGeom>
        </p:spPr>
      </p:pic>
    </p:spTree>
    <p:extLst>
      <p:ext uri="{BB962C8B-B14F-4D97-AF65-F5344CB8AC3E}">
        <p14:creationId xmlns:p14="http://schemas.microsoft.com/office/powerpoint/2010/main" val="2155942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9E31-F9C9-7204-E154-AE19102E9E9A}"/>
              </a:ext>
            </a:extLst>
          </p:cNvPr>
          <p:cNvSpPr>
            <a:spLocks noGrp="1"/>
          </p:cNvSpPr>
          <p:nvPr>
            <p:ph type="title"/>
          </p:nvPr>
        </p:nvSpPr>
        <p:spPr/>
        <p:txBody>
          <a:bodyPr/>
          <a:lstStyle/>
          <a:p>
            <a:r>
              <a:rPr lang="en-IN" dirty="0"/>
              <a:t>MODULE 2 CODE SNIPPET</a:t>
            </a:r>
          </a:p>
        </p:txBody>
      </p:sp>
      <p:pic>
        <p:nvPicPr>
          <p:cNvPr id="5" name="Content Placeholder 4">
            <a:extLst>
              <a:ext uri="{FF2B5EF4-FFF2-40B4-BE49-F238E27FC236}">
                <a16:creationId xmlns:a16="http://schemas.microsoft.com/office/drawing/2014/main" id="{F87119BC-8005-4BF8-9E76-17973143ED78}"/>
              </a:ext>
            </a:extLst>
          </p:cNvPr>
          <p:cNvPicPr>
            <a:picLocks noGrp="1" noChangeAspect="1"/>
          </p:cNvPicPr>
          <p:nvPr>
            <p:ph idx="1"/>
          </p:nvPr>
        </p:nvPicPr>
        <p:blipFill rotWithShape="1">
          <a:blip r:embed="rId2"/>
          <a:srcRect l="6128" t="3574" r="2578"/>
          <a:stretch/>
        </p:blipFill>
        <p:spPr>
          <a:xfrm>
            <a:off x="67735" y="1329436"/>
            <a:ext cx="5113866" cy="4796589"/>
          </a:xfrm>
        </p:spPr>
      </p:pic>
      <p:pic>
        <p:nvPicPr>
          <p:cNvPr id="9" name="Picture 8">
            <a:extLst>
              <a:ext uri="{FF2B5EF4-FFF2-40B4-BE49-F238E27FC236}">
                <a16:creationId xmlns:a16="http://schemas.microsoft.com/office/drawing/2014/main" id="{D23D059C-B79F-E900-9174-767A5566FDAD}"/>
              </a:ext>
            </a:extLst>
          </p:cNvPr>
          <p:cNvPicPr>
            <a:picLocks noChangeAspect="1"/>
          </p:cNvPicPr>
          <p:nvPr/>
        </p:nvPicPr>
        <p:blipFill rotWithShape="1">
          <a:blip r:embed="rId3"/>
          <a:srcRect l="4492" r="2557"/>
          <a:stretch/>
        </p:blipFill>
        <p:spPr>
          <a:xfrm>
            <a:off x="5342023" y="1475874"/>
            <a:ext cx="6849978" cy="4571999"/>
          </a:xfrm>
          <a:prstGeom prst="rect">
            <a:avLst/>
          </a:prstGeom>
        </p:spPr>
      </p:pic>
    </p:spTree>
    <p:extLst>
      <p:ext uri="{BB962C8B-B14F-4D97-AF65-F5344CB8AC3E}">
        <p14:creationId xmlns:p14="http://schemas.microsoft.com/office/powerpoint/2010/main" val="4068594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362C4-1550-36B0-42BC-89EB768903A5}"/>
              </a:ext>
            </a:extLst>
          </p:cNvPr>
          <p:cNvSpPr>
            <a:spLocks noGrp="1"/>
          </p:cNvSpPr>
          <p:nvPr>
            <p:ph type="title"/>
          </p:nvPr>
        </p:nvSpPr>
        <p:spPr/>
        <p:txBody>
          <a:bodyPr/>
          <a:lstStyle/>
          <a:p>
            <a:r>
              <a:rPr lang="en-IN" dirty="0"/>
              <a:t>MODULE 2 OUTPUT</a:t>
            </a:r>
          </a:p>
        </p:txBody>
      </p:sp>
      <p:pic>
        <p:nvPicPr>
          <p:cNvPr id="4" name="Picture 3">
            <a:extLst>
              <a:ext uri="{FF2B5EF4-FFF2-40B4-BE49-F238E27FC236}">
                <a16:creationId xmlns:a16="http://schemas.microsoft.com/office/drawing/2014/main" id="{6EBA8C1C-E6AA-29E9-6EEB-4CB91205045C}"/>
              </a:ext>
            </a:extLst>
          </p:cNvPr>
          <p:cNvPicPr>
            <a:picLocks noChangeAspect="1"/>
          </p:cNvPicPr>
          <p:nvPr/>
        </p:nvPicPr>
        <p:blipFill>
          <a:blip r:embed="rId2"/>
          <a:stretch>
            <a:fillRect/>
          </a:stretch>
        </p:blipFill>
        <p:spPr>
          <a:xfrm>
            <a:off x="212619" y="1333010"/>
            <a:ext cx="4509154" cy="2546132"/>
          </a:xfrm>
          <a:prstGeom prst="rect">
            <a:avLst/>
          </a:prstGeom>
        </p:spPr>
      </p:pic>
      <p:pic>
        <p:nvPicPr>
          <p:cNvPr id="12" name="Picture 11">
            <a:extLst>
              <a:ext uri="{FF2B5EF4-FFF2-40B4-BE49-F238E27FC236}">
                <a16:creationId xmlns:a16="http://schemas.microsoft.com/office/drawing/2014/main" id="{73E1E7F7-54E8-045B-9B7C-B279EE6B52AD}"/>
              </a:ext>
            </a:extLst>
          </p:cNvPr>
          <p:cNvPicPr>
            <a:picLocks noChangeAspect="1"/>
          </p:cNvPicPr>
          <p:nvPr/>
        </p:nvPicPr>
        <p:blipFill>
          <a:blip r:embed="rId3"/>
          <a:stretch>
            <a:fillRect/>
          </a:stretch>
        </p:blipFill>
        <p:spPr>
          <a:xfrm>
            <a:off x="4849687" y="1333010"/>
            <a:ext cx="4424315" cy="2562323"/>
          </a:xfrm>
          <a:prstGeom prst="rect">
            <a:avLst/>
          </a:prstGeom>
        </p:spPr>
      </p:pic>
      <p:pic>
        <p:nvPicPr>
          <p:cNvPr id="14" name="Picture 13">
            <a:extLst>
              <a:ext uri="{FF2B5EF4-FFF2-40B4-BE49-F238E27FC236}">
                <a16:creationId xmlns:a16="http://schemas.microsoft.com/office/drawing/2014/main" id="{AD86CAAC-9EFB-DD66-5137-029CE36E585B}"/>
              </a:ext>
            </a:extLst>
          </p:cNvPr>
          <p:cNvPicPr>
            <a:picLocks noChangeAspect="1"/>
          </p:cNvPicPr>
          <p:nvPr/>
        </p:nvPicPr>
        <p:blipFill>
          <a:blip r:embed="rId4"/>
          <a:stretch>
            <a:fillRect/>
          </a:stretch>
        </p:blipFill>
        <p:spPr>
          <a:xfrm>
            <a:off x="184854" y="4161110"/>
            <a:ext cx="4536919" cy="2620952"/>
          </a:xfrm>
          <a:prstGeom prst="rect">
            <a:avLst/>
          </a:prstGeom>
        </p:spPr>
      </p:pic>
      <p:pic>
        <p:nvPicPr>
          <p:cNvPr id="16" name="Picture 15">
            <a:extLst>
              <a:ext uri="{FF2B5EF4-FFF2-40B4-BE49-F238E27FC236}">
                <a16:creationId xmlns:a16="http://schemas.microsoft.com/office/drawing/2014/main" id="{20923FE1-5A1F-1F6C-3414-8A5ECDA0757D}"/>
              </a:ext>
            </a:extLst>
          </p:cNvPr>
          <p:cNvPicPr>
            <a:picLocks noChangeAspect="1"/>
          </p:cNvPicPr>
          <p:nvPr/>
        </p:nvPicPr>
        <p:blipFill>
          <a:blip r:embed="rId5"/>
          <a:stretch>
            <a:fillRect/>
          </a:stretch>
        </p:blipFill>
        <p:spPr>
          <a:xfrm>
            <a:off x="4827800" y="4055944"/>
            <a:ext cx="4446202" cy="2726118"/>
          </a:xfrm>
          <a:prstGeom prst="rect">
            <a:avLst/>
          </a:prstGeom>
        </p:spPr>
      </p:pic>
    </p:spTree>
    <p:extLst>
      <p:ext uri="{BB962C8B-B14F-4D97-AF65-F5344CB8AC3E}">
        <p14:creationId xmlns:p14="http://schemas.microsoft.com/office/powerpoint/2010/main" val="214545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CDFE0-0408-798F-8CC7-0811DC257573}"/>
              </a:ext>
            </a:extLst>
          </p:cNvPr>
          <p:cNvSpPr>
            <a:spLocks noGrp="1"/>
          </p:cNvSpPr>
          <p:nvPr>
            <p:ph type="title"/>
          </p:nvPr>
        </p:nvSpPr>
        <p:spPr/>
        <p:txBody>
          <a:bodyPr/>
          <a:lstStyle/>
          <a:p>
            <a:r>
              <a:rPr lang="en-IN" dirty="0"/>
              <a:t>MODULE 2 OUTPUT</a:t>
            </a:r>
          </a:p>
        </p:txBody>
      </p:sp>
      <p:pic>
        <p:nvPicPr>
          <p:cNvPr id="4" name="Picture 3">
            <a:extLst>
              <a:ext uri="{FF2B5EF4-FFF2-40B4-BE49-F238E27FC236}">
                <a16:creationId xmlns:a16="http://schemas.microsoft.com/office/drawing/2014/main" id="{F4DFBAB4-BA34-4383-CB96-0414EDC9620A}"/>
              </a:ext>
            </a:extLst>
          </p:cNvPr>
          <p:cNvPicPr>
            <a:picLocks noChangeAspect="1"/>
          </p:cNvPicPr>
          <p:nvPr/>
        </p:nvPicPr>
        <p:blipFill>
          <a:blip r:embed="rId2"/>
          <a:stretch>
            <a:fillRect/>
          </a:stretch>
        </p:blipFill>
        <p:spPr>
          <a:xfrm>
            <a:off x="311890" y="1270000"/>
            <a:ext cx="4126102" cy="2447768"/>
          </a:xfrm>
          <a:prstGeom prst="rect">
            <a:avLst/>
          </a:prstGeom>
        </p:spPr>
      </p:pic>
      <p:pic>
        <p:nvPicPr>
          <p:cNvPr id="12" name="Picture 11">
            <a:extLst>
              <a:ext uri="{FF2B5EF4-FFF2-40B4-BE49-F238E27FC236}">
                <a16:creationId xmlns:a16="http://schemas.microsoft.com/office/drawing/2014/main" id="{C555930B-A60D-EB7F-47F1-A24F9354CBEC}"/>
              </a:ext>
            </a:extLst>
          </p:cNvPr>
          <p:cNvPicPr>
            <a:picLocks noChangeAspect="1"/>
          </p:cNvPicPr>
          <p:nvPr/>
        </p:nvPicPr>
        <p:blipFill>
          <a:blip r:embed="rId3"/>
          <a:stretch>
            <a:fillRect/>
          </a:stretch>
        </p:blipFill>
        <p:spPr>
          <a:xfrm>
            <a:off x="4795552" y="1269998"/>
            <a:ext cx="4249710" cy="2447769"/>
          </a:xfrm>
          <a:prstGeom prst="rect">
            <a:avLst/>
          </a:prstGeom>
        </p:spPr>
      </p:pic>
      <p:pic>
        <p:nvPicPr>
          <p:cNvPr id="14" name="Picture 13">
            <a:extLst>
              <a:ext uri="{FF2B5EF4-FFF2-40B4-BE49-F238E27FC236}">
                <a16:creationId xmlns:a16="http://schemas.microsoft.com/office/drawing/2014/main" id="{756E34D4-09E0-FFF0-D9B3-6C9C34A84DCE}"/>
              </a:ext>
            </a:extLst>
          </p:cNvPr>
          <p:cNvPicPr>
            <a:picLocks noChangeAspect="1"/>
          </p:cNvPicPr>
          <p:nvPr/>
        </p:nvPicPr>
        <p:blipFill>
          <a:blip r:embed="rId4"/>
          <a:stretch>
            <a:fillRect/>
          </a:stretch>
        </p:blipFill>
        <p:spPr>
          <a:xfrm>
            <a:off x="311890" y="4171966"/>
            <a:ext cx="4126102" cy="2311743"/>
          </a:xfrm>
          <a:prstGeom prst="rect">
            <a:avLst/>
          </a:prstGeom>
        </p:spPr>
      </p:pic>
      <p:pic>
        <p:nvPicPr>
          <p:cNvPr id="16" name="Picture 15">
            <a:extLst>
              <a:ext uri="{FF2B5EF4-FFF2-40B4-BE49-F238E27FC236}">
                <a16:creationId xmlns:a16="http://schemas.microsoft.com/office/drawing/2014/main" id="{E21C1896-BCF8-5FC9-0AA4-FDA7601152DA}"/>
              </a:ext>
            </a:extLst>
          </p:cNvPr>
          <p:cNvPicPr>
            <a:picLocks noChangeAspect="1"/>
          </p:cNvPicPr>
          <p:nvPr/>
        </p:nvPicPr>
        <p:blipFill>
          <a:blip r:embed="rId5"/>
          <a:stretch>
            <a:fillRect/>
          </a:stretch>
        </p:blipFill>
        <p:spPr>
          <a:xfrm>
            <a:off x="4795552" y="4171966"/>
            <a:ext cx="4249710" cy="2311743"/>
          </a:xfrm>
          <a:prstGeom prst="rect">
            <a:avLst/>
          </a:prstGeom>
        </p:spPr>
      </p:pic>
    </p:spTree>
    <p:extLst>
      <p:ext uri="{BB962C8B-B14F-4D97-AF65-F5344CB8AC3E}">
        <p14:creationId xmlns:p14="http://schemas.microsoft.com/office/powerpoint/2010/main" val="1309255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BFF556-4936-2440-5476-C5274253A79E}"/>
              </a:ext>
            </a:extLst>
          </p:cNvPr>
          <p:cNvSpPr>
            <a:spLocks noGrp="1"/>
          </p:cNvSpPr>
          <p:nvPr>
            <p:ph idx="1"/>
          </p:nvPr>
        </p:nvSpPr>
        <p:spPr>
          <a:xfrm>
            <a:off x="677333" y="2160589"/>
            <a:ext cx="10413707" cy="2703073"/>
          </a:xfrm>
        </p:spPr>
        <p:txBody>
          <a:bodyPr>
            <a:normAutofit/>
          </a:bodyPr>
          <a:lstStyle/>
          <a:p>
            <a:pPr marL="0" indent="0" algn="ctr">
              <a:buNone/>
            </a:pPr>
            <a:endParaRPr lang="en-IN" sz="6000" dirty="0"/>
          </a:p>
          <a:p>
            <a:pPr marL="0" indent="0" algn="ctr">
              <a:buNone/>
            </a:pPr>
            <a:r>
              <a:rPr lang="en-IN" sz="6000" dirty="0"/>
              <a:t>THANK YOU!</a:t>
            </a:r>
          </a:p>
        </p:txBody>
      </p:sp>
    </p:spTree>
    <p:extLst>
      <p:ext uri="{BB962C8B-B14F-4D97-AF65-F5344CB8AC3E}">
        <p14:creationId xmlns:p14="http://schemas.microsoft.com/office/powerpoint/2010/main" val="222135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9A65-AF14-6360-1FED-1CCBBC8C66B7}"/>
              </a:ext>
            </a:extLst>
          </p:cNvPr>
          <p:cNvSpPr>
            <a:spLocks noGrp="1"/>
          </p:cNvSpPr>
          <p:nvPr>
            <p:ph type="title"/>
          </p:nvPr>
        </p:nvSpPr>
        <p:spPr/>
        <p:txBody>
          <a:bodyPr/>
          <a:lstStyle/>
          <a:p>
            <a:r>
              <a:rPr lang="en-US" dirty="0"/>
              <a:t>Made By:</a:t>
            </a:r>
            <a:endParaRPr lang="en-IN" dirty="0"/>
          </a:p>
        </p:txBody>
      </p:sp>
      <p:sp>
        <p:nvSpPr>
          <p:cNvPr id="3" name="Content Placeholder 2">
            <a:extLst>
              <a:ext uri="{FF2B5EF4-FFF2-40B4-BE49-F238E27FC236}">
                <a16:creationId xmlns:a16="http://schemas.microsoft.com/office/drawing/2014/main" id="{25D17234-830E-F9D7-DC40-97E3A6242185}"/>
              </a:ext>
            </a:extLst>
          </p:cNvPr>
          <p:cNvSpPr>
            <a:spLocks noGrp="1"/>
          </p:cNvSpPr>
          <p:nvPr>
            <p:ph idx="1"/>
          </p:nvPr>
        </p:nvSpPr>
        <p:spPr/>
        <p:txBody>
          <a:bodyPr>
            <a:normAutofit/>
          </a:bodyPr>
          <a:lstStyle/>
          <a:p>
            <a:pPr marL="0" indent="0" algn="ctr">
              <a:buNone/>
            </a:pPr>
            <a:r>
              <a:rPr lang="en-US" sz="3600" dirty="0">
                <a:solidFill>
                  <a:schemeClr val="accent1"/>
                </a:solidFill>
              </a:rPr>
              <a:t>AKSHIT JAIN 20BCE1818</a:t>
            </a:r>
          </a:p>
          <a:p>
            <a:pPr marL="0" indent="0" algn="ctr">
              <a:buNone/>
            </a:pPr>
            <a:r>
              <a:rPr lang="en-US" sz="3600" dirty="0">
                <a:solidFill>
                  <a:schemeClr val="accent1"/>
                </a:solidFill>
              </a:rPr>
              <a:t>HARNUR SINGH 20BCE1809</a:t>
            </a:r>
          </a:p>
          <a:p>
            <a:pPr marL="0" indent="0" algn="ctr">
              <a:buNone/>
            </a:pPr>
            <a:r>
              <a:rPr lang="en-US" sz="3600" dirty="0">
                <a:solidFill>
                  <a:schemeClr val="accent1"/>
                </a:solidFill>
              </a:rPr>
              <a:t>AKASH RAJ BEHERA 20BCE1829</a:t>
            </a:r>
            <a:endParaRPr lang="en-IN" sz="3600" dirty="0">
              <a:solidFill>
                <a:schemeClr val="accent1"/>
              </a:solidFill>
            </a:endParaRPr>
          </a:p>
        </p:txBody>
      </p:sp>
    </p:spTree>
    <p:extLst>
      <p:ext uri="{BB962C8B-B14F-4D97-AF65-F5344CB8AC3E}">
        <p14:creationId xmlns:p14="http://schemas.microsoft.com/office/powerpoint/2010/main" val="153943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82D6-8F14-B197-57C3-11CF188C0A7E}"/>
              </a:ext>
            </a:extLst>
          </p:cNvPr>
          <p:cNvSpPr>
            <a:spLocks noGrp="1"/>
          </p:cNvSpPr>
          <p:nvPr>
            <p:ph type="title"/>
          </p:nvPr>
        </p:nvSpPr>
        <p:spPr/>
        <p:txBody>
          <a:bodyPr/>
          <a:lstStyle/>
          <a:p>
            <a:r>
              <a:rPr lang="en-US" dirty="0"/>
              <a:t>CONTENTS :</a:t>
            </a:r>
            <a:br>
              <a:rPr lang="en-US" dirty="0"/>
            </a:br>
            <a:endParaRPr lang="en-IN" dirty="0"/>
          </a:p>
        </p:txBody>
      </p:sp>
      <p:sp>
        <p:nvSpPr>
          <p:cNvPr id="3" name="Content Placeholder 2">
            <a:extLst>
              <a:ext uri="{FF2B5EF4-FFF2-40B4-BE49-F238E27FC236}">
                <a16:creationId xmlns:a16="http://schemas.microsoft.com/office/drawing/2014/main" id="{9D9C17D0-0503-6AC9-B2F5-2399E0B4AC2C}"/>
              </a:ext>
            </a:extLst>
          </p:cNvPr>
          <p:cNvSpPr>
            <a:spLocks noGrp="1"/>
          </p:cNvSpPr>
          <p:nvPr>
            <p:ph idx="1"/>
          </p:nvPr>
        </p:nvSpPr>
        <p:spPr/>
        <p:txBody>
          <a:bodyPr>
            <a:normAutofit/>
          </a:bodyPr>
          <a:lstStyle/>
          <a:p>
            <a:r>
              <a:rPr lang="en-US" sz="2800" dirty="0"/>
              <a:t>Introduction</a:t>
            </a:r>
          </a:p>
          <a:p>
            <a:r>
              <a:rPr lang="en-US" sz="2800" dirty="0"/>
              <a:t>Problem Statement </a:t>
            </a:r>
          </a:p>
          <a:p>
            <a:r>
              <a:rPr lang="en-US" sz="2800" dirty="0"/>
              <a:t>Motivation</a:t>
            </a:r>
          </a:p>
          <a:p>
            <a:r>
              <a:rPr lang="en-US" sz="2800" dirty="0"/>
              <a:t>Abstract </a:t>
            </a:r>
            <a:endParaRPr lang="en-IN" sz="2800" dirty="0"/>
          </a:p>
        </p:txBody>
      </p:sp>
    </p:spTree>
    <p:extLst>
      <p:ext uri="{BB962C8B-B14F-4D97-AF65-F5344CB8AC3E}">
        <p14:creationId xmlns:p14="http://schemas.microsoft.com/office/powerpoint/2010/main" val="3584039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B89B-7F73-55A9-C584-CA485B528FE0}"/>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871D0694-41FA-9ECB-BD87-724DB0F49A7F}"/>
              </a:ext>
            </a:extLst>
          </p:cNvPr>
          <p:cNvSpPr>
            <a:spLocks noGrp="1"/>
          </p:cNvSpPr>
          <p:nvPr>
            <p:ph idx="1"/>
          </p:nvPr>
        </p:nvSpPr>
        <p:spPr/>
        <p:txBody>
          <a:bodyPr>
            <a:normAutofit/>
          </a:bodyPr>
          <a:lstStyle/>
          <a:p>
            <a:r>
              <a:rPr lang="en-US" sz="2800" dirty="0"/>
              <a:t>A field of Artificial Intelligence that aims to recognize and interpret human emotions and feelings through various means such as facial expressions, voice, gestures, and body language. </a:t>
            </a:r>
            <a:endParaRPr lang="en-IN" sz="2800" dirty="0"/>
          </a:p>
        </p:txBody>
      </p:sp>
    </p:spTree>
    <p:extLst>
      <p:ext uri="{BB962C8B-B14F-4D97-AF65-F5344CB8AC3E}">
        <p14:creationId xmlns:p14="http://schemas.microsoft.com/office/powerpoint/2010/main" val="258666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36FF9-2D78-0846-A4B9-F83AAC8FBE46}"/>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EEB0DBFC-F140-3606-21AB-A0C062329E7E}"/>
              </a:ext>
            </a:extLst>
          </p:cNvPr>
          <p:cNvSpPr>
            <a:spLocks noGrp="1"/>
          </p:cNvSpPr>
          <p:nvPr>
            <p:ph idx="1"/>
          </p:nvPr>
        </p:nvSpPr>
        <p:spPr/>
        <p:txBody>
          <a:bodyPr>
            <a:normAutofit/>
          </a:bodyPr>
          <a:lstStyle/>
          <a:p>
            <a:r>
              <a:rPr lang="en-US" sz="2800" dirty="0"/>
              <a:t>Despite the significant advancements in AI and computer vision, accurately recognizing human emotions is still a challenging task. There is a lack of robust and reliable systems that can recognize emotions in real-time and in diverse scenarios.</a:t>
            </a:r>
            <a:endParaRPr lang="en-IN" sz="2800" dirty="0"/>
          </a:p>
        </p:txBody>
      </p:sp>
    </p:spTree>
    <p:extLst>
      <p:ext uri="{BB962C8B-B14F-4D97-AF65-F5344CB8AC3E}">
        <p14:creationId xmlns:p14="http://schemas.microsoft.com/office/powerpoint/2010/main" val="4231522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CDF7-8C4F-13B5-12CF-7292A2C1D69D}"/>
              </a:ext>
            </a:extLst>
          </p:cNvPr>
          <p:cNvSpPr>
            <a:spLocks noGrp="1"/>
          </p:cNvSpPr>
          <p:nvPr>
            <p:ph type="title"/>
          </p:nvPr>
        </p:nvSpPr>
        <p:spPr/>
        <p:txBody>
          <a:bodyPr/>
          <a:lstStyle/>
          <a:p>
            <a:r>
              <a:rPr lang="en-US" dirty="0"/>
              <a:t>Motivation</a:t>
            </a:r>
            <a:endParaRPr lang="en-IN" dirty="0"/>
          </a:p>
        </p:txBody>
      </p:sp>
      <p:sp>
        <p:nvSpPr>
          <p:cNvPr id="3" name="Content Placeholder 2">
            <a:extLst>
              <a:ext uri="{FF2B5EF4-FFF2-40B4-BE49-F238E27FC236}">
                <a16:creationId xmlns:a16="http://schemas.microsoft.com/office/drawing/2014/main" id="{2EC7A108-7DAA-3F14-FDF7-B97FF8DF22F8}"/>
              </a:ext>
            </a:extLst>
          </p:cNvPr>
          <p:cNvSpPr>
            <a:spLocks noGrp="1"/>
          </p:cNvSpPr>
          <p:nvPr>
            <p:ph idx="1"/>
          </p:nvPr>
        </p:nvSpPr>
        <p:spPr/>
        <p:txBody>
          <a:bodyPr>
            <a:normAutofit/>
          </a:bodyPr>
          <a:lstStyle/>
          <a:p>
            <a:r>
              <a:rPr lang="en-IN" sz="2800" dirty="0"/>
              <a:t>Improved Customer Experience</a:t>
            </a:r>
          </a:p>
          <a:p>
            <a:r>
              <a:rPr lang="en-IN" sz="2800" dirty="0"/>
              <a:t>Improved User Experience </a:t>
            </a:r>
          </a:p>
          <a:p>
            <a:r>
              <a:rPr lang="en-IN" sz="2800" dirty="0"/>
              <a:t>Mental health Assessment </a:t>
            </a:r>
          </a:p>
          <a:p>
            <a:r>
              <a:rPr lang="en-IN" sz="2800" dirty="0"/>
              <a:t>Marketing and advertising </a:t>
            </a:r>
          </a:p>
          <a:p>
            <a:r>
              <a:rPr lang="en-IN" sz="2800" dirty="0"/>
              <a:t>Security and surveillance </a:t>
            </a:r>
          </a:p>
        </p:txBody>
      </p:sp>
    </p:spTree>
    <p:extLst>
      <p:ext uri="{BB962C8B-B14F-4D97-AF65-F5344CB8AC3E}">
        <p14:creationId xmlns:p14="http://schemas.microsoft.com/office/powerpoint/2010/main" val="265425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D4977-33DC-621D-9059-8E3B4940C15A}"/>
              </a:ext>
            </a:extLst>
          </p:cNvPr>
          <p:cNvSpPr>
            <a:spLocks noGrp="1"/>
          </p:cNvSpPr>
          <p:nvPr>
            <p:ph type="title"/>
          </p:nvPr>
        </p:nvSpPr>
        <p:spPr/>
        <p:txBody>
          <a:bodyPr/>
          <a:lstStyle/>
          <a:p>
            <a:r>
              <a:rPr lang="en-IN" dirty="0"/>
              <a:t>ABSTRACT</a:t>
            </a:r>
          </a:p>
        </p:txBody>
      </p:sp>
      <p:sp>
        <p:nvSpPr>
          <p:cNvPr id="3" name="Content Placeholder 2">
            <a:extLst>
              <a:ext uri="{FF2B5EF4-FFF2-40B4-BE49-F238E27FC236}">
                <a16:creationId xmlns:a16="http://schemas.microsoft.com/office/drawing/2014/main" id="{5E1C7A6E-55D1-D2CE-99D4-4ED32F4E4CD5}"/>
              </a:ext>
            </a:extLst>
          </p:cNvPr>
          <p:cNvSpPr>
            <a:spLocks noGrp="1"/>
          </p:cNvSpPr>
          <p:nvPr>
            <p:ph idx="1"/>
          </p:nvPr>
        </p:nvSpPr>
        <p:spPr>
          <a:xfrm>
            <a:off x="677333" y="1474077"/>
            <a:ext cx="8687383" cy="4485289"/>
          </a:xfrm>
        </p:spPr>
        <p:txBody>
          <a:bodyPr>
            <a:normAutofit fontScale="92500" lnSpcReduction="10000"/>
          </a:bodyPr>
          <a:lstStyle/>
          <a:p>
            <a:r>
              <a:rPr lang="en-US" dirty="0"/>
              <a:t>Data Collection: A large amount of data is collected, including images, videos, or audio recordings of individuals expressing different emotions. This data is then labeled based on the emotions being expressed.</a:t>
            </a:r>
          </a:p>
          <a:p>
            <a:r>
              <a:rPr lang="en-US" dirty="0"/>
              <a:t>Feature Extraction: Features are extracted from the collected data that are relevant to the emotions being expressed. For example, features such as facial expressions, lip movements, or tone of voice can be used to identify emotions in images, videos, or audio recordings.</a:t>
            </a:r>
          </a:p>
          <a:p>
            <a:r>
              <a:rPr lang="en-US" dirty="0"/>
              <a:t>Model Training: A machine learning model is trained using the labeled data and extracted features. The model is designed to recognize patterns in the data that are indicative of specific emotions.</a:t>
            </a:r>
          </a:p>
          <a:p>
            <a:r>
              <a:rPr lang="en-US" dirty="0"/>
              <a:t>Emotion Classification: The trained model is then used to classify new data into different emotions. The output of the model is a set of probabilities, indicating the likelihood that a given emotion is being expressed.</a:t>
            </a:r>
          </a:p>
          <a:p>
            <a:r>
              <a:rPr lang="en-US" dirty="0"/>
              <a:t>Output: The results of the emotion classification are presented in a visual or graphical form, making it easy to understand and interpret the emotions being expressed.</a:t>
            </a:r>
            <a:endParaRPr lang="en-IN" dirty="0"/>
          </a:p>
        </p:txBody>
      </p:sp>
    </p:spTree>
    <p:extLst>
      <p:ext uri="{BB962C8B-B14F-4D97-AF65-F5344CB8AC3E}">
        <p14:creationId xmlns:p14="http://schemas.microsoft.com/office/powerpoint/2010/main" val="2598226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681C9-E21E-6D05-7D42-0D6B8B22DBA0}"/>
              </a:ext>
            </a:extLst>
          </p:cNvPr>
          <p:cNvSpPr>
            <a:spLocks noGrp="1"/>
          </p:cNvSpPr>
          <p:nvPr>
            <p:ph type="title"/>
          </p:nvPr>
        </p:nvSpPr>
        <p:spPr/>
        <p:txBody>
          <a:bodyPr/>
          <a:lstStyle/>
          <a:p>
            <a:r>
              <a:rPr lang="en-IN" dirty="0"/>
              <a:t>LITERATURE SURVEY</a:t>
            </a:r>
          </a:p>
        </p:txBody>
      </p:sp>
      <p:sp>
        <p:nvSpPr>
          <p:cNvPr id="3" name="Content Placeholder 2">
            <a:extLst>
              <a:ext uri="{FF2B5EF4-FFF2-40B4-BE49-F238E27FC236}">
                <a16:creationId xmlns:a16="http://schemas.microsoft.com/office/drawing/2014/main" id="{FCFBEC2F-B75F-CEAC-4823-71EAD88658E9}"/>
              </a:ext>
            </a:extLst>
          </p:cNvPr>
          <p:cNvSpPr>
            <a:spLocks noGrp="1"/>
          </p:cNvSpPr>
          <p:nvPr>
            <p:ph idx="1"/>
          </p:nvPr>
        </p:nvSpPr>
        <p:spPr/>
        <p:txBody>
          <a:bodyPr/>
          <a:lstStyle/>
          <a:p>
            <a:r>
              <a:rPr lang="en-US" dirty="0"/>
              <a:t>Facial expression-based automatic emotion recognition is an intriguing study area that has been presented and used in a number of fields, including safety, health, and human-machine interactions. Researchers in this discipline are interested in creating methods to decipher, encode, and extract these characteristics from facial expressions in order to improve computer prediction. Deep learning has been remarkably successful, and its various architectures are now being used to improve performance. This paper's goal is to do an analysis of recent work on FER (automatic facial emotion recognition) using deep learning. By contrasting the suggested techniques with the actual results, it highlight the contributions that have been processed, the architecture, and the databases that have been employed.</a:t>
            </a:r>
            <a:endParaRPr lang="en-IN" dirty="0"/>
          </a:p>
        </p:txBody>
      </p:sp>
    </p:spTree>
    <p:extLst>
      <p:ext uri="{BB962C8B-B14F-4D97-AF65-F5344CB8AC3E}">
        <p14:creationId xmlns:p14="http://schemas.microsoft.com/office/powerpoint/2010/main" val="382474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423E9-ADBA-C130-9932-BD5E31E607EA}"/>
              </a:ext>
            </a:extLst>
          </p:cNvPr>
          <p:cNvSpPr>
            <a:spLocks noGrp="1"/>
          </p:cNvSpPr>
          <p:nvPr>
            <p:ph type="title"/>
          </p:nvPr>
        </p:nvSpPr>
        <p:spPr/>
        <p:txBody>
          <a:bodyPr/>
          <a:lstStyle/>
          <a:p>
            <a:r>
              <a:rPr lang="en-IN" dirty="0"/>
              <a:t>PROPOSED ARCHITECTURE</a:t>
            </a:r>
          </a:p>
        </p:txBody>
      </p:sp>
      <p:sp>
        <p:nvSpPr>
          <p:cNvPr id="3" name="Content Placeholder 2">
            <a:extLst>
              <a:ext uri="{FF2B5EF4-FFF2-40B4-BE49-F238E27FC236}">
                <a16:creationId xmlns:a16="http://schemas.microsoft.com/office/drawing/2014/main" id="{C48506B3-2623-8258-7F26-180CE6F8E070}"/>
              </a:ext>
            </a:extLst>
          </p:cNvPr>
          <p:cNvSpPr>
            <a:spLocks noGrp="1"/>
          </p:cNvSpPr>
          <p:nvPr>
            <p:ph idx="1"/>
          </p:nvPr>
        </p:nvSpPr>
        <p:spPr/>
        <p:txBody>
          <a:bodyPr/>
          <a:lstStyle/>
          <a:p>
            <a:r>
              <a:rPr lang="en-US" i="0" dirty="0">
                <a:solidFill>
                  <a:schemeClr val="tx1"/>
                </a:solidFill>
                <a:effectLst/>
                <a:latin typeface="Söhne"/>
              </a:rPr>
              <a:t>The proposed system is an emotion recognition system that uses Convolutional Neural Networks (CNN) and OpenCV for detecting and categorizing human emotions from facial expressions in real-time. The system has three stages: face detection, identification of facial landmarks, and emotion recognition. The </a:t>
            </a:r>
            <a:r>
              <a:rPr lang="en-US" i="0" dirty="0" err="1">
                <a:solidFill>
                  <a:schemeClr val="tx1"/>
                </a:solidFill>
                <a:effectLst/>
                <a:latin typeface="Söhne"/>
              </a:rPr>
              <a:t>Haar</a:t>
            </a:r>
            <a:r>
              <a:rPr lang="en-US" i="0" dirty="0">
                <a:solidFill>
                  <a:schemeClr val="tx1"/>
                </a:solidFill>
                <a:effectLst/>
                <a:latin typeface="Söhne"/>
              </a:rPr>
              <a:t> Cascade classifier and pre-trained Facial Landmark Detection model are used for face detection and facial landmark identification. The pre-trained CNN model is used for emotion recognition, and the output includes the label for the recognized emotion and its confidence score. The system can be used for various applications, such as improving lighting in a space or tailoring marketing campaigns based on the identified emotion.</a:t>
            </a:r>
            <a:endParaRPr lang="en-IN" dirty="0">
              <a:solidFill>
                <a:schemeClr val="tx1"/>
              </a:solidFill>
            </a:endParaRPr>
          </a:p>
        </p:txBody>
      </p:sp>
    </p:spTree>
    <p:extLst>
      <p:ext uri="{BB962C8B-B14F-4D97-AF65-F5344CB8AC3E}">
        <p14:creationId xmlns:p14="http://schemas.microsoft.com/office/powerpoint/2010/main" val="42732786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91</TotalTime>
  <Words>607</Words>
  <Application>Microsoft Office PowerPoint</Application>
  <PresentationFormat>Widescreen</PresentationFormat>
  <Paragraphs>42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Söhne</vt:lpstr>
      <vt:lpstr>Trebuchet MS</vt:lpstr>
      <vt:lpstr>Wingdings 3</vt:lpstr>
      <vt:lpstr>Facet</vt:lpstr>
      <vt:lpstr>EMOTION RECOGNITION SYSTEM</vt:lpstr>
      <vt:lpstr>Made By:</vt:lpstr>
      <vt:lpstr>CONTENTS : </vt:lpstr>
      <vt:lpstr>Introduction</vt:lpstr>
      <vt:lpstr>Problem Statement</vt:lpstr>
      <vt:lpstr>Motivation</vt:lpstr>
      <vt:lpstr>ABSTRACT</vt:lpstr>
      <vt:lpstr>LITERATURE SURVEY</vt:lpstr>
      <vt:lpstr>PROPOSED ARCHITECTURE</vt:lpstr>
      <vt:lpstr>Architecture</vt:lpstr>
      <vt:lpstr>MODULE 1 CODE SNIPPET</vt:lpstr>
      <vt:lpstr>MODULE 1 OUTPUT</vt:lpstr>
      <vt:lpstr>MODULE 2 CODE SNIPPET</vt:lpstr>
      <vt:lpstr>MODULE 2 CODE SNIPPET</vt:lpstr>
      <vt:lpstr>MODULE 2 OUTPUT</vt:lpstr>
      <vt:lpstr>MODULE 2 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RECOGNITION SYSTEM</dc:title>
  <dc:creator>Akshit Jain</dc:creator>
  <cp:lastModifiedBy>Akash Raj</cp:lastModifiedBy>
  <cp:revision>3</cp:revision>
  <dcterms:created xsi:type="dcterms:W3CDTF">2023-03-30T18:07:28Z</dcterms:created>
  <dcterms:modified xsi:type="dcterms:W3CDTF">2023-03-31T04:24:41Z</dcterms:modified>
</cp:coreProperties>
</file>